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Roboto" panose="020B0604020202020204" charset="0"/>
      <p:regular r:id="rId15"/>
      <p:bold r:id="rId16"/>
      <p:italic r:id="rId17"/>
      <p:boldItalic r:id="rId18"/>
    </p:embeddedFont>
    <p:embeddedFont>
      <p:font typeface="Roboto Slab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0c6a586a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00c6a586a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00c6a586a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00c6a586a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0c6a586a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0c6a586a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00c6a586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00c6a586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00c6a586a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00c6a586a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0c6a586a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00c6a586a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0c6a586a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0c6a586a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0c6a586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0c6a586a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0c6a586a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00c6a586a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0c6a586a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00c6a586a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0c6a586a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00c6a586a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350525" y="582700"/>
            <a:ext cx="8520600" cy="21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mesterséges intelligencia történelme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A kezdetektől napjainkig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2955900" y="3768275"/>
            <a:ext cx="3232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solidFill>
                  <a:schemeClr val="dk1"/>
                </a:solidFill>
              </a:rPr>
              <a:t>Készítette: Bauer Patrik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/>
        </p:nvSpPr>
        <p:spPr>
          <a:xfrm>
            <a:off x="182650" y="178725"/>
            <a:ext cx="45918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200">
                <a:solidFill>
                  <a:schemeClr val="dk1"/>
                </a:solidFill>
              </a:rPr>
              <a:t>Deep Learning és Big Data korszak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120500" y="1359675"/>
            <a:ext cx="3935400" cy="3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-2010-es évek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-A deep learning megjelenése forradalmasította a képfelismerést, természetes nyelv feldolgozást.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-A big data miatt megnő a GPU-k szerepe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750" y="594550"/>
            <a:ext cx="4895875" cy="447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/>
        </p:nvSpPr>
        <p:spPr>
          <a:xfrm>
            <a:off x="450625" y="435075"/>
            <a:ext cx="17949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200">
                <a:solidFill>
                  <a:schemeClr val="dk1"/>
                </a:solidFill>
              </a:rPr>
              <a:t>Modern MI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5314425" y="1258700"/>
            <a:ext cx="37173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-2020-as évek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-Az MI az élet minden területére hatással van.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-MI napi használata: önvezető autók, személyi asszisztensek (Siri, Alexa), generatív MI(ChatGPT)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00" y="1341312"/>
            <a:ext cx="5145726" cy="289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/>
        </p:nvSpPr>
        <p:spPr>
          <a:xfrm>
            <a:off x="2190600" y="854650"/>
            <a:ext cx="47628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500">
                <a:solidFill>
                  <a:schemeClr val="dk1"/>
                </a:solidFill>
              </a:rPr>
              <a:t>Köszönöm a figyelmet!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4098000" y="3978075"/>
            <a:ext cx="948000" cy="9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solidFill>
                  <a:schemeClr val="dk1"/>
                </a:solidFill>
              </a:rPr>
              <a:t>Források: 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solidFill>
                  <a:schemeClr val="dk1"/>
                </a:solidFill>
              </a:rPr>
              <a:t>chatgpt.com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80725" y="497225"/>
            <a:ext cx="3208800" cy="7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200">
                <a:solidFill>
                  <a:schemeClr val="dk1"/>
                </a:solidFill>
              </a:rPr>
              <a:t>Bevezetés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124325" y="1241250"/>
            <a:ext cx="4017000" cy="26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-A mesterséges intelligencia (MI) a gépek azon képessége, hogy emberi intelligenciát utánzó feladatokat hajtsanak végre.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-Az MI fejlődése több mint 70 éves történelmet ölel fel, és jelentős mérföldkövekkel tarkított.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300" y="1369350"/>
            <a:ext cx="4975450" cy="24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/>
        </p:nvSpPr>
        <p:spPr>
          <a:xfrm>
            <a:off x="489500" y="396275"/>
            <a:ext cx="37995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200">
                <a:solidFill>
                  <a:schemeClr val="dk1"/>
                </a:solidFill>
              </a:rPr>
              <a:t>Az MI fogalmának születése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897050" y="1025600"/>
            <a:ext cx="4154700" cy="3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-1943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-Warren McCulloch és Walter Pitts lefekteti az első elméleti alapjait a neuronális hálózatok modelljeinek.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-Az MI mint tudományág gondolata először vetődik fel.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50" y="1104257"/>
            <a:ext cx="4760200" cy="2677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/>
        </p:nvSpPr>
        <p:spPr>
          <a:xfrm>
            <a:off x="279700" y="233075"/>
            <a:ext cx="17094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Turing-teszt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2742675" y="357400"/>
            <a:ext cx="3892500" cy="20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-1950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-Alan Turing brit matematikus bemutatja a híres Turing-tesztet, ami az MI képességeinek mérésére szolgáló teszt.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625" y="2703825"/>
            <a:ext cx="7690749" cy="23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543875" y="442875"/>
            <a:ext cx="32244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200">
                <a:solidFill>
                  <a:schemeClr val="dk1"/>
                </a:solidFill>
              </a:rPr>
              <a:t>Az MI születésnapja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4778325" y="1204300"/>
            <a:ext cx="3721800" cy="3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-1956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-Megtartják a Dartmouth konferenciát, amelyet sokan az MI születésnapjának tekintenek.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-John McCarthy megalkotja a “mesterséges intelligencia” kifejezést.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5" y="1402093"/>
            <a:ext cx="4563750" cy="3030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>
          <a:xfrm>
            <a:off x="458400" y="411775"/>
            <a:ext cx="27504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200">
                <a:solidFill>
                  <a:schemeClr val="dk1"/>
                </a:solidFill>
              </a:rPr>
              <a:t>Korai MI programok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178700" y="1103300"/>
            <a:ext cx="4483200" cy="23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-1950-es évek vége, ‘60-as évek eleje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-”Eliza” (1966), egy chatbot volt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-”General Problem Solver” (1959), általános problémákat tudott megoldani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625" y="1779251"/>
            <a:ext cx="4791600" cy="31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/>
        </p:nvSpPr>
        <p:spPr>
          <a:xfrm>
            <a:off x="318550" y="279700"/>
            <a:ext cx="39081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200">
                <a:solidFill>
                  <a:schemeClr val="dk1"/>
                </a:solidFill>
              </a:rPr>
              <a:t>Az MI “téli” időszakai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5019175" y="1091700"/>
            <a:ext cx="3993600" cy="2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-1970-80-as évek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-Az “MI telek” időszaka,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amikor a kutatás iránti érdeklődés és finanszírozás visszaesett.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-Az elvárások nem teljesültek,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a kormányzati támogatások csökkentek.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0400"/>
            <a:ext cx="4714375" cy="3142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/>
        </p:nvSpPr>
        <p:spPr>
          <a:xfrm>
            <a:off x="466175" y="442875"/>
            <a:ext cx="41058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200">
                <a:solidFill>
                  <a:schemeClr val="dk1"/>
                </a:solidFill>
              </a:rPr>
              <a:t>Az Expert rendszerek korszaka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466175" y="1173150"/>
            <a:ext cx="43278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-1980-as évek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-Szakértői rendszerek elterjedése, amik speciális tudományágakban tudtak tanácsokat adni.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-MYCIN, ami orvosi diagnosztikában segített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975" y="872050"/>
            <a:ext cx="4183450" cy="32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/>
        </p:nvSpPr>
        <p:spPr>
          <a:xfrm>
            <a:off x="427325" y="396250"/>
            <a:ext cx="67440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200">
                <a:solidFill>
                  <a:schemeClr val="dk1"/>
                </a:solidFill>
              </a:rPr>
              <a:t>Az MI új hulláma: Neurális hálózatok és gépi tanulás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5322200" y="1227625"/>
            <a:ext cx="35973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-1990-es és 2000-es évek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-A gépi tanulás és neurális hálózatok újraéledése.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>
                <a:solidFill>
                  <a:schemeClr val="dk1"/>
                </a:solidFill>
              </a:rPr>
              <a:t>-A számítógépek növekvő teljesítménye lehetővé tette bonyolultabb algoritmusok futtatását.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9150"/>
            <a:ext cx="48768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</Words>
  <Application>Microsoft Office PowerPoint</Application>
  <PresentationFormat>Diavetítés a képernyőre (16:9 oldalarány)</PresentationFormat>
  <Paragraphs>65</Paragraphs>
  <Slides>12</Slides>
  <Notes>12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6" baseType="lpstr">
      <vt:lpstr>Roboto Slab</vt:lpstr>
      <vt:lpstr>Roboto</vt:lpstr>
      <vt:lpstr>Arial</vt:lpstr>
      <vt:lpstr>Marina</vt:lpstr>
      <vt:lpstr>A  mesterséges intelligencia történelme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 mesterséges intelligencia történelme</dc:title>
  <cp:lastModifiedBy>Bauer Patrik</cp:lastModifiedBy>
  <cp:revision>1</cp:revision>
  <dcterms:modified xsi:type="dcterms:W3CDTF">2024-09-24T11:39:10Z</dcterms:modified>
</cp:coreProperties>
</file>